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15"/>
  </p:notesMasterIdLst>
  <p:handoutMasterIdLst>
    <p:handoutMasterId r:id="rId16"/>
  </p:handoutMasterIdLst>
  <p:sldIdLst>
    <p:sldId id="265" r:id="rId3"/>
    <p:sldId id="269" r:id="rId4"/>
    <p:sldId id="270" r:id="rId5"/>
    <p:sldId id="271" r:id="rId6"/>
    <p:sldId id="272" r:id="rId7"/>
    <p:sldId id="257" r:id="rId8"/>
    <p:sldId id="259" r:id="rId9"/>
    <p:sldId id="258" r:id="rId10"/>
    <p:sldId id="260" r:id="rId11"/>
    <p:sldId id="266" r:id="rId12"/>
    <p:sldId id="268" r:id="rId13"/>
    <p:sldId id="273" r:id="rId14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FFF66"/>
    <a:srgbClr val="6600CC"/>
    <a:srgbClr val="000099"/>
    <a:srgbClr val="00CC00"/>
    <a:srgbClr val="66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1" autoAdjust="0"/>
    <p:restoredTop sz="81598" autoAdjust="0"/>
  </p:normalViewPr>
  <p:slideViewPr>
    <p:cSldViewPr>
      <p:cViewPr>
        <p:scale>
          <a:sx n="77" d="100"/>
          <a:sy n="77" d="100"/>
        </p:scale>
        <p:origin x="-16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66" y="-106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bubble3D val="0"/>
            <c:spPr>
              <a:solidFill>
                <a:srgbClr val="6633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4.4357289025312517E-2"/>
                  <c:y val="0.151504361587154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Production 30%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9421015169713952E-2"/>
                  <c:y val="-8.617647058823529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Multiple 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use 24%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346389963966369E-3"/>
                  <c:y val="-9.5833333333333326E-3"/>
                </c:manualLayout>
              </c:layout>
              <c:tx>
                <c:rich>
                  <a:bodyPr/>
                  <a:lstStyle/>
                  <a:p>
                    <a:pPr>
                      <a:defRPr sz="2400" baseline="0">
                        <a:solidFill>
                          <a:schemeClr val="tx1"/>
                        </a:solidFill>
                      </a:defRPr>
                    </a:pP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Conservation 12%</a:t>
                    </a:r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196071889318919E-3"/>
                  <c:y val="-1.121661262930369E-3"/>
                </c:manualLayout>
              </c:layout>
              <c:tx>
                <c:rich>
                  <a:bodyPr/>
                  <a:lstStyle/>
                  <a:p>
                    <a:pPr>
                      <a:defRPr sz="2400" baseline="0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Protection 8% 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7944303572222966E-3"/>
                  <c:y val="7.617145283310174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Social Services 4</a:t>
                    </a:r>
                    <a:r>
                      <a:rPr lang="en-US" dirty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Other 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7%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5367120423506384E-2"/>
                  <c:y val="1.31457464875714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Unknown 16%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Production</c:v>
                </c:pt>
                <c:pt idx="1">
                  <c:v>Multiple use</c:v>
                </c:pt>
                <c:pt idx="2">
                  <c:v>Conservation</c:v>
                </c:pt>
                <c:pt idx="3">
                  <c:v>Protection</c:v>
                </c:pt>
                <c:pt idx="4">
                  <c:v>Social Services</c:v>
                </c:pt>
                <c:pt idx="5">
                  <c:v>Other </c:v>
                </c:pt>
                <c:pt idx="6">
                  <c:v>Unknown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30</c:v>
                </c:pt>
                <c:pt idx="1">
                  <c:v>24</c:v>
                </c:pt>
                <c:pt idx="2">
                  <c:v>12</c:v>
                </c:pt>
                <c:pt idx="3">
                  <c:v>8</c:v>
                </c:pt>
                <c:pt idx="4">
                  <c:v>4</c:v>
                </c:pt>
                <c:pt idx="5">
                  <c:v>7</c:v>
                </c:pt>
                <c:pt idx="6">
                  <c:v>16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explosion val="1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bubble3D val="0"/>
            <c:explosion val="17"/>
            <c:spPr>
              <a:solidFill>
                <a:srgbClr val="663300"/>
              </a:solidFill>
            </c:spPr>
          </c:dPt>
          <c:dLbls>
            <c:dLbl>
              <c:idx val="0"/>
              <c:layout>
                <c:manualLayout>
                  <c:x val="4.4357289025312517E-2"/>
                  <c:y val="0.151504361587154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Production 30%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9421015169713952E-2"/>
                  <c:y val="-8.617647058823529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Multiple 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use 24%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346389963966369E-3"/>
                  <c:y val="-9.5833333333333326E-3"/>
                </c:manualLayout>
              </c:layout>
              <c:tx>
                <c:rich>
                  <a:bodyPr/>
                  <a:lstStyle/>
                  <a:p>
                    <a:pPr>
                      <a:defRPr sz="2400" baseline="0">
                        <a:solidFill>
                          <a:schemeClr val="tx1"/>
                        </a:solidFill>
                      </a:defRPr>
                    </a:pP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Conservation 12%</a:t>
                    </a:r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196071889318919E-3"/>
                  <c:y val="-1.121661262930369E-3"/>
                </c:manualLayout>
              </c:layout>
              <c:tx>
                <c:rich>
                  <a:bodyPr/>
                  <a:lstStyle/>
                  <a:p>
                    <a:pPr>
                      <a:defRPr sz="2400" baseline="0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Protection 8% 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7944303572222966E-3"/>
                  <c:y val="7.617145283310174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Social Services 4</a:t>
                    </a:r>
                    <a:r>
                      <a:rPr lang="en-US" dirty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Other 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7%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5367120423506384E-2"/>
                  <c:y val="1.31457464875714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Unknown 16%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Production</c:v>
                </c:pt>
                <c:pt idx="1">
                  <c:v>Multiple use</c:v>
                </c:pt>
                <c:pt idx="2">
                  <c:v>Conservation</c:v>
                </c:pt>
                <c:pt idx="3">
                  <c:v>Protection</c:v>
                </c:pt>
                <c:pt idx="4">
                  <c:v>Social Services</c:v>
                </c:pt>
                <c:pt idx="5">
                  <c:v>Other </c:v>
                </c:pt>
                <c:pt idx="6">
                  <c:v>Unknown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30</c:v>
                </c:pt>
                <c:pt idx="1">
                  <c:v>24</c:v>
                </c:pt>
                <c:pt idx="2">
                  <c:v>12</c:v>
                </c:pt>
                <c:pt idx="3">
                  <c:v>8</c:v>
                </c:pt>
                <c:pt idx="4">
                  <c:v>4</c:v>
                </c:pt>
                <c:pt idx="5">
                  <c:v>7</c:v>
                </c:pt>
                <c:pt idx="6">
                  <c:v>16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r>
              <a:rPr lang="en-US" smtClean="0"/>
              <a:t>Wood 474 2012</a:t>
            </a:r>
            <a:endParaRPr lang="en-US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540" y="0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185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r>
              <a:rPr lang="en-US" smtClean="0"/>
              <a:t>Paul McFarlane</a:t>
            </a:r>
            <a:endParaRPr 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540" y="6659185"/>
            <a:ext cx="4028844" cy="35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5FD11E23-CC04-4CB8-AFAE-2AC720A71D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4058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r>
              <a:rPr lang="en-CA" smtClean="0"/>
              <a:t>Wood 474 2012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40" y="0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12DFCF98-1E22-4792-A61A-E9F78A9DBC8B}" type="datetimeFigureOut">
              <a:rPr lang="en-US" smtClean="0"/>
              <a:pPr/>
              <a:t>9/5/2013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045" y="3330173"/>
            <a:ext cx="7436313" cy="3153984"/>
          </a:xfrm>
          <a:prstGeom prst="rect">
            <a:avLst/>
          </a:prstGeom>
        </p:spPr>
        <p:txBody>
          <a:bodyPr vert="horz" lIns="88139" tIns="44070" rIns="88139" bIns="4407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185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r>
              <a:rPr lang="en-CA" smtClean="0"/>
              <a:t>Paul McFarlane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40" y="6659185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5062B17A-19C8-4A62-8C7F-74F93B28939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1520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forests.com.au/news/pdf/articles/DBrand_Investing_in_Australian_Forestry_Future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5C6AB-E1B0-48ED-8A66-0ED3D2EE9400}" type="slidenum">
              <a:rPr lang="en-CA" smtClean="0"/>
              <a:pPr/>
              <a:t>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McFarlane</a:t>
            </a:r>
            <a:endParaRPr lang="en-CA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CA" smtClean="0"/>
              <a:t>Wood 474 2012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937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FAO FRA 2010: </a:t>
            </a:r>
            <a:r>
              <a:rPr lang="en-US" dirty="0"/>
              <a:t>The world's total forest area is 4.03 billion hectares.1.2 billion ha or 30% of the world’s forests are primarily used for production of wood and non-wood products. Another 24% has timber or NTFP production as on management goal. So 54% of global forest area or 2.18 billion ha of forest is used to produce forest products.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Wood 474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PMcF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524CC-1685-4401-A425-E531FE9DB91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FAO FRA 2010: </a:t>
            </a:r>
            <a:r>
              <a:rPr lang="en-US" dirty="0"/>
              <a:t>The world's total forest area is 4.03 billion hectares.1.2 billion ha or 30% of the world’s forests are primarily used for production of wood and non-wood products. Another 24% has timber or NTFP production as on management goal. So 54% of global forest area or 2.18 billion ha of forest is used to produce forest products.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Wood 474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PMcF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524CC-1685-4401-A425-E531FE9DB91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David Brand “ New forests 2012’ </a:t>
            </a:r>
            <a:r>
              <a:rPr lang="en-US" dirty="0" smtClean="0">
                <a:hlinkClick r:id="rId3"/>
              </a:rPr>
              <a:t>http://www.newforests.com.au/news/pdf/articles/DBrand_Investing_in_Australian_Forestry_Future.pdf</a:t>
            </a:r>
            <a:endParaRPr lang="en-US" dirty="0" smtClean="0"/>
          </a:p>
          <a:p>
            <a:r>
              <a:rPr lang="en-US" dirty="0" smtClean="0"/>
              <a:t>I always look at the forestry sector as serving three broad market segments—the biomass or pulp market, </a:t>
            </a:r>
          </a:p>
          <a:p>
            <a:r>
              <a:rPr lang="en-US" dirty="0" smtClean="0"/>
              <a:t>which is based on the cellulosic </a:t>
            </a:r>
            <a:r>
              <a:rPr lang="en-US" dirty="0" err="1" smtClean="0"/>
              <a:t>fibre</a:t>
            </a:r>
            <a:r>
              <a:rPr lang="en-US" dirty="0" smtClean="0"/>
              <a:t> or chemical characteristics of wood; the construction market, which is </a:t>
            </a:r>
          </a:p>
          <a:p>
            <a:r>
              <a:rPr lang="en-US" dirty="0" smtClean="0"/>
              <a:t>largely based on the engineering properties of wood and driven by the housing cycle; and the renovations </a:t>
            </a:r>
          </a:p>
          <a:p>
            <a:r>
              <a:rPr lang="en-US" dirty="0" smtClean="0"/>
              <a:t>and furniture market based upon the grain, </a:t>
            </a:r>
            <a:r>
              <a:rPr lang="en-US" dirty="0" err="1" smtClean="0"/>
              <a:t>colour</a:t>
            </a:r>
            <a:r>
              <a:rPr lang="en-US" dirty="0" smtClean="0"/>
              <a:t>, durability, and overall appearance of timber.</a:t>
            </a:r>
          </a:p>
          <a:p>
            <a:r>
              <a:rPr lang="en-US" dirty="0" smtClean="0"/>
              <a:t>The biomass-based market includes both softwood and hardwood woodchip. I usually think about softwood </a:t>
            </a:r>
          </a:p>
          <a:p>
            <a:r>
              <a:rPr lang="en-US" dirty="0" smtClean="0"/>
              <a:t>pulp as being for newspapers, paper bags, and cardboard, and hardwood pulp being for printing and writing </a:t>
            </a:r>
          </a:p>
          <a:p>
            <a:r>
              <a:rPr lang="en-US" dirty="0" smtClean="0"/>
              <a:t>paper, photocopy paper, and packaging. Biomass markets, however, also increasingly include energy </a:t>
            </a:r>
          </a:p>
          <a:p>
            <a:r>
              <a:rPr lang="en-US" dirty="0" smtClean="0"/>
              <a:t>products, including direct combustion of wood, </a:t>
            </a:r>
            <a:r>
              <a:rPr lang="en-US" dirty="0" err="1" smtClean="0"/>
              <a:t>biochar</a:t>
            </a:r>
            <a:r>
              <a:rPr lang="en-US" dirty="0" smtClean="0"/>
              <a:t> or </a:t>
            </a:r>
            <a:r>
              <a:rPr lang="en-US" dirty="0" err="1" smtClean="0"/>
              <a:t>torrefied</a:t>
            </a:r>
            <a:r>
              <a:rPr lang="en-US" dirty="0" smtClean="0"/>
              <a:t> pellets, and liquid fuels; and platform </a:t>
            </a:r>
          </a:p>
          <a:p>
            <a:r>
              <a:rPr lang="en-US" dirty="0" smtClean="0"/>
              <a:t>chemicals or biomaterials like rayon, </a:t>
            </a:r>
            <a:r>
              <a:rPr lang="en-US" dirty="0" err="1" smtClean="0"/>
              <a:t>bioplastics</a:t>
            </a:r>
            <a:r>
              <a:rPr lang="en-US" dirty="0" smtClean="0"/>
              <a:t>, and potentially new materials such as cellulose </a:t>
            </a:r>
            <a:r>
              <a:rPr lang="en-US" dirty="0" err="1" smtClean="0"/>
              <a:t>nanocrystals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that are stronger than carbon </a:t>
            </a:r>
            <a:r>
              <a:rPr lang="en-US" dirty="0" err="1" smtClean="0"/>
              <a:t>fibres</a:t>
            </a:r>
            <a:r>
              <a:rPr lang="en-US" dirty="0" smtClean="0"/>
              <a:t> or Kevlar. </a:t>
            </a:r>
          </a:p>
          <a:p>
            <a:r>
              <a:rPr lang="en-US" dirty="0" smtClean="0"/>
              <a:t>The construction timber market is the central market for softwood timber as lumber or panels. There have </a:t>
            </a:r>
          </a:p>
          <a:p>
            <a:r>
              <a:rPr lang="en-US" dirty="0" smtClean="0"/>
              <a:t>been efforts to displace timber with steel frame construction or plastic formwork, but so far wood has held </a:t>
            </a:r>
          </a:p>
          <a:p>
            <a:r>
              <a:rPr lang="en-US" dirty="0" smtClean="0"/>
              <a:t>its own as a low embodied energy building material. The recent emergence of game changers like Cross </a:t>
            </a:r>
          </a:p>
          <a:p>
            <a:r>
              <a:rPr lang="en-US" dirty="0" smtClean="0"/>
              <a:t>Laminated Timber construction with half the weight of traditional multi-story construction is a good example </a:t>
            </a:r>
          </a:p>
          <a:p>
            <a:r>
              <a:rPr lang="en-US" dirty="0" smtClean="0"/>
              <a:t>of how timber can hold and even expand its market share. </a:t>
            </a:r>
          </a:p>
          <a:p>
            <a:r>
              <a:rPr lang="en-US" dirty="0" smtClean="0"/>
              <a:t>The renovations and furniture market tends to be dominated by hardwoods. I always felt that the natural </a:t>
            </a:r>
          </a:p>
          <a:p>
            <a:r>
              <a:rPr lang="en-US" dirty="0" smtClean="0"/>
              <a:t>timbers and stone were a key part of culture. If you go into the Rocks and see a bar with sandstone and </a:t>
            </a:r>
          </a:p>
          <a:p>
            <a:r>
              <a:rPr lang="en-US" dirty="0" err="1" smtClean="0"/>
              <a:t>blackbutt</a:t>
            </a:r>
            <a:r>
              <a:rPr lang="en-US" dirty="0" smtClean="0"/>
              <a:t> flooring you know you are in Australia. You go to Canada and see granite from the Rocky </a:t>
            </a:r>
          </a:p>
          <a:p>
            <a:r>
              <a:rPr lang="en-US" dirty="0" smtClean="0"/>
              <a:t>Mountains and western red cedar shakes, and you go to Sweden and see the red paned timber barns and </a:t>
            </a:r>
          </a:p>
          <a:p>
            <a:r>
              <a:rPr lang="en-US" dirty="0" smtClean="0"/>
              <a:t>birch window frames. We have been losing this in Australia, but if we can successfully develop a domestic </a:t>
            </a:r>
          </a:p>
          <a:p>
            <a:r>
              <a:rPr lang="en-US" dirty="0" smtClean="0"/>
              <a:t>industry around blue gum, </a:t>
            </a:r>
            <a:r>
              <a:rPr lang="en-US" dirty="0" err="1" smtClean="0"/>
              <a:t>nitens</a:t>
            </a:r>
            <a:r>
              <a:rPr lang="en-US" dirty="0" smtClean="0"/>
              <a:t>, and even spotted gum plantations we may retain this valuable market </a:t>
            </a:r>
          </a:p>
          <a:p>
            <a:r>
              <a:rPr lang="en-US" dirty="0" smtClean="0"/>
              <a:t>segment and not give in to imported </a:t>
            </a:r>
            <a:r>
              <a:rPr lang="en-US" dirty="0" err="1" smtClean="0"/>
              <a:t>rubberwood</a:t>
            </a:r>
            <a:r>
              <a:rPr lang="en-US" dirty="0" smtClean="0"/>
              <a:t> flooring and Vietnamese teak furniture.</a:t>
            </a:r>
          </a:p>
          <a:p>
            <a:r>
              <a:rPr lang="en-US" dirty="0" smtClean="0"/>
              <a:t>From an investment perspective, these market segments are somewhat uncorrelated and respond to </a:t>
            </a:r>
          </a:p>
          <a:p>
            <a:r>
              <a:rPr lang="en-US" dirty="0" smtClean="0"/>
              <a:t>different factors in the economy. The pulp, paper, and biomass market is very technology driven, as we saw </a:t>
            </a:r>
          </a:p>
          <a:p>
            <a:r>
              <a:rPr lang="en-US" dirty="0" smtClean="0"/>
              <a:t>the rise of the internet drive personal printers, but then equally the rise of the tablet start to erode </a:t>
            </a:r>
          </a:p>
          <a:p>
            <a:r>
              <a:rPr lang="en-US" dirty="0" smtClean="0"/>
              <a:t>newsprint and printer paper. The issues around climate change, fossil fuels, and sustainable consumption </a:t>
            </a:r>
          </a:p>
          <a:p>
            <a:r>
              <a:rPr lang="en-US" dirty="0" smtClean="0"/>
              <a:t>will drive the rise of demand for bio-energy and biomaterials into the future.</a:t>
            </a:r>
          </a:p>
          <a:p>
            <a:r>
              <a:rPr lang="en-US" dirty="0" smtClean="0"/>
              <a:t>Housing and home renovations have short to medium-term linkages to the economic cycle, but also to </a:t>
            </a:r>
          </a:p>
          <a:p>
            <a:r>
              <a:rPr lang="en-US" dirty="0" smtClean="0"/>
              <a:t>demographics (younger societies have more household formation, while aging societies are renovating </a:t>
            </a:r>
          </a:p>
          <a:p>
            <a:r>
              <a:rPr lang="en-US" dirty="0" smtClean="0"/>
              <a:t>homes), urbanization, and the rise of the Asian middle class and disposable income.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CA" smtClean="0"/>
              <a:t>Wood 474 2012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McFarlane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B17A-19C8-4A62-8C7F-74F93B289396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0296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CA" smtClean="0"/>
              <a:t>Wood 474 2012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McFarlane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B17A-19C8-4A62-8C7F-74F93B289396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389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CA" smtClean="0"/>
              <a:t>Wood 474 2012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McFarlane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B17A-19C8-4A62-8C7F-74F93B289396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369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2B17A-19C8-4A62-8C7F-74F93B289396}" type="slidenum">
              <a:rPr lang="en-CA" smtClean="0"/>
              <a:pPr/>
              <a:t>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McFarlane</a:t>
            </a:r>
            <a:endParaRPr lang="en-CA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CA" smtClean="0"/>
              <a:t>Wood 474 2012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4364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CA" smtClean="0"/>
              <a:t>Wood 474 2012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McFarlane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B17A-19C8-4A62-8C7F-74F93B289396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7062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7171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717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717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</p:grpSp>
        <p:grpSp>
          <p:nvGrpSpPr>
            <p:cNvPr id="717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7175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7176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/>
              </a:p>
            </p:txBody>
          </p:sp>
        </p:grpSp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718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DA40CC-0DF7-4983-9631-535856ACA5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Wood 474  - 12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A49D5-EBA3-4EA2-A89B-F249531879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Wood 474  - 12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E7E8F-B63B-4128-8FED-F5F909E7D4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52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08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2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75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20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50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38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6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wood 474  -09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92BEE-B9D3-42AB-8962-0CFD0B5A5B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93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96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7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9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wood 474  -09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200B9-5756-4B1B-A1BE-8102620B93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wood 474  -09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E90ED-2E31-4DE0-9D55-AD485E2CA5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wood 474  -09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79B6C-8D3D-4F79-B3E6-90E30921AD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wood 474  -09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8CDD-FDCC-42D2-9702-24CB1057A0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Wood 474  - 12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155E4-9EFE-456C-85B6-8D1FF270A4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Wood 474  - 12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1D8AB-0289-4B5E-A841-326535B28C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09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Wood 474  - 12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03A1E-5566-4E45-8C0F-23EFB3C61C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 b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 b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 b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 b="0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 b="0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 b="0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 b="0"/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r>
              <a:rPr lang="en-US"/>
              <a:t>wood 474  -09</a:t>
            </a:r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58BE582C-935D-4AB5-8246-E74B574372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8000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41E6B-310A-4285-BF53-C7B51FD473D7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F805A-B6D4-4146-A8FA-3580A4ECF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5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8.jpeg"/><Relationship Id="rId3" Type="http://schemas.openxmlformats.org/officeDocument/2006/relationships/hyperlink" Target="http://courses.forestry.ubc.ca/wood474" TargetMode="External"/><Relationship Id="rId7" Type="http://schemas.openxmlformats.org/officeDocument/2006/relationships/image" Target="../media/image4.emf"/><Relationship Id="rId12" Type="http://schemas.openxmlformats.org/officeDocument/2006/relationships/hyperlink" Target="http://images.google.ca/imgres?imgurl=http://www.carlyonbaywatch.co.uk/g/newsprint.jpg&amp;imgrefurl=http://www.carlyonbaywatch.co.uk/&amp;h=250&amp;w=280&amp;sz=14&amp;tbnid=JDkLbDCVmv8J:&amp;tbnh=97&amp;tbnw=109&amp;hl=en&amp;start=4&amp;prev=/images?q=newsprint&amp;svnum=10&amp;hl=en&amp;lr=&amp;sa=N" TargetMode="External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images.google.ca/imgres?imgurl=http://pics.drugstore.com/prodimg/38114/200.jpg&amp;imgrefurl=http://www.drugstore.com/qxp38114_333181_sespider/kleenex/lotion_tissues_white_3_ply.htm&amp;h=200&amp;w=200&amp;sz=4&amp;tbnid=dUlAKQ9fL7AJ:&amp;tbnh=99&amp;tbnw=99&amp;hl=en&amp;start=16&amp;prev=/images?q=tissues&amp;svnum=10&amp;hl=en&amp;lr=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7.jpeg"/><Relationship Id="rId5" Type="http://schemas.openxmlformats.org/officeDocument/2006/relationships/image" Target="../media/image2.png"/><Relationship Id="rId15" Type="http://schemas.openxmlformats.org/officeDocument/2006/relationships/image" Target="../media/image9.jpeg"/><Relationship Id="rId10" Type="http://schemas.openxmlformats.org/officeDocument/2006/relationships/hyperlink" Target="http://images.google.ca/imgres?imgurl=http://www.removalboxes.co.uk/images/pic_mixedboxpack1.jpg&amp;imgrefurl=http://www.removalboxes.co.uk/cardboard-packing-boxes.htm&amp;h=267&amp;w=399&amp;sz=12&amp;tbnid=OuTE7E2Cb84J:&amp;tbnh=80&amp;tbnw=120&amp;hl=en&amp;start=1&amp;prev=/images?q=cardboard+boxes&amp;svnum=10&amp;hl=en&amp;lr=" TargetMode="External"/><Relationship Id="rId4" Type="http://schemas.openxmlformats.org/officeDocument/2006/relationships/image" Target="../media/image1.emf"/><Relationship Id="rId9" Type="http://schemas.openxmlformats.org/officeDocument/2006/relationships/image" Target="../media/image6.png"/><Relationship Id="rId14" Type="http://schemas.openxmlformats.org/officeDocument/2006/relationships/hyperlink" Target="http://images.google.ca/imgres?imgurl=http://www.msgr.ca/msgr-humour/toilet%20paper.gif&amp;imgrefurl=http://www.msgr.ca/msgr-humour/angel%20humour%20John%20Wayne.htm&amp;h=200&amp;w=180&amp;sz=16&amp;tbnid=TqamlXch_N4J:&amp;tbnh=99&amp;tbnw=89&amp;hl=en&amp;start=1&amp;prev=/images?q=toilet+paper&amp;svnum=10&amp;hl=en&amp;lr=&amp;sa=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paul.mcfarlane@ubc.c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600200" y="5806370"/>
            <a:ext cx="8763000" cy="928688"/>
          </a:xfrm>
        </p:spPr>
        <p:txBody>
          <a:bodyPr/>
          <a:lstStyle/>
          <a:p>
            <a:pPr algn="ctr"/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CA" sz="5400" dirty="0" smtClean="0"/>
              <a:t/>
            </a:r>
            <a:br>
              <a:rPr lang="en-CA" sz="5400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CA" sz="2000" b="1" u="sng" dirty="0">
                <a:hlinkClick r:id="rId3"/>
              </a:rPr>
              <a:t>http://courses.forestry.ubc.ca/wood474</a:t>
            </a:r>
            <a:endParaRPr lang="en-US" sz="2000" b="1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533400" y="-76200"/>
            <a:ext cx="10515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tx2"/>
                </a:solidFill>
              </a:rPr>
              <a:t>WOOD </a:t>
            </a:r>
            <a:r>
              <a:rPr lang="en-US" sz="3600" dirty="0" smtClean="0">
                <a:solidFill>
                  <a:schemeClr val="tx2"/>
                </a:solidFill>
              </a:rPr>
              <a:t>474</a:t>
            </a:r>
          </a:p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tx2"/>
                </a:solidFill>
              </a:rPr>
              <a:t>Wood Properties and </a:t>
            </a:r>
            <a:endParaRPr lang="en-US" sz="3600" dirty="0" smtClean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chemeClr val="tx2"/>
                </a:solidFill>
              </a:rPr>
              <a:t>Products Manufacturing</a:t>
            </a:r>
          </a:p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Introduction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206"/>
            <a:ext cx="3048000" cy="237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3428206"/>
            <a:ext cx="2933700" cy="236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416" y="2581326"/>
            <a:ext cx="1858584" cy="126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03705"/>
            <a:ext cx="1524000" cy="154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5070227"/>
            <a:ext cx="2066925" cy="182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034546"/>
            <a:ext cx="1628775" cy="126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 descr="pic_mixedboxpack1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79883" y="4208074"/>
            <a:ext cx="1649642" cy="90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newsprint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81700" y="5114311"/>
            <a:ext cx="1180493" cy="100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toilet%2520paper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51907" y="6115355"/>
            <a:ext cx="710286" cy="74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200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16970" y="6115355"/>
            <a:ext cx="742645" cy="74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228600"/>
            <a:ext cx="7793037" cy="1462087"/>
          </a:xfrm>
        </p:spPr>
        <p:txBody>
          <a:bodyPr/>
          <a:lstStyle/>
          <a:p>
            <a:r>
              <a:rPr lang="en-US" dirty="0" smtClean="0"/>
              <a:t>Upon completing the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7772400" cy="4114800"/>
          </a:xfrm>
        </p:spPr>
        <p:txBody>
          <a:bodyPr/>
          <a:lstStyle/>
          <a:p>
            <a:r>
              <a:rPr lang="en-US" dirty="0" smtClean="0"/>
              <a:t>You will know about:</a:t>
            </a:r>
          </a:p>
          <a:p>
            <a:pPr lvl="1"/>
            <a:r>
              <a:rPr lang="en-US" dirty="0" smtClean="0"/>
              <a:t>Wood structure and quality</a:t>
            </a:r>
          </a:p>
          <a:p>
            <a:pPr lvl="1"/>
            <a:r>
              <a:rPr lang="en-US" dirty="0" smtClean="0"/>
              <a:t>Physical  and strength properties of wood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126" name="Picture 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0"/>
            <a:ext cx="3810000" cy="309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Rotary Centre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10" y="2743200"/>
            <a:ext cx="346934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02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381000"/>
            <a:ext cx="7793037" cy="1462087"/>
          </a:xfrm>
        </p:spPr>
        <p:txBody>
          <a:bodyPr/>
          <a:lstStyle/>
          <a:p>
            <a:r>
              <a:rPr lang="en-US" dirty="0" smtClean="0"/>
              <a:t>Upon completing the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7772400" cy="4114800"/>
          </a:xfrm>
        </p:spPr>
        <p:txBody>
          <a:bodyPr/>
          <a:lstStyle/>
          <a:p>
            <a:r>
              <a:rPr lang="en-US" dirty="0" smtClean="0"/>
              <a:t>You will know about:</a:t>
            </a:r>
          </a:p>
          <a:p>
            <a:pPr lvl="1"/>
            <a:r>
              <a:rPr lang="en-US" dirty="0" smtClean="0"/>
              <a:t>Societal demand for wood products &amp;  how they are manufactured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79455"/>
            <a:ext cx="4495800" cy="414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0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69500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879" y="-9526"/>
            <a:ext cx="4736242" cy="344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400425"/>
            <a:ext cx="4724401" cy="345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878" y="3400424"/>
            <a:ext cx="490744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8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352800"/>
            <a:ext cx="64008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Forests satisfy multiple societal demands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200" y="1229380"/>
            <a:ext cx="1207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Other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" y="0"/>
            <a:ext cx="9144001" cy="6858000"/>
            <a:chOff x="6263718" y="3962400"/>
            <a:chExt cx="9144001" cy="685800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63718" y="3962400"/>
              <a:ext cx="914400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12887436" y="4234190"/>
              <a:ext cx="21499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Production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" y="0"/>
            <a:ext cx="9144000" cy="6858000"/>
            <a:chOff x="-7239000" y="5181600"/>
            <a:chExt cx="9144000" cy="6858000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7239000" y="518160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-762000" y="5453390"/>
              <a:ext cx="23823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Multiple use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" y="-43190"/>
            <a:ext cx="9144000" cy="6858000"/>
            <a:chOff x="12045281" y="4528810"/>
            <a:chExt cx="9144000" cy="6858000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045281" y="452881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18258631" y="4843790"/>
              <a:ext cx="25603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Conservation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-43190"/>
            <a:ext cx="9296400" cy="6858000"/>
            <a:chOff x="-5334000" y="4757410"/>
            <a:chExt cx="9296400" cy="6858000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5334000" y="4757410"/>
              <a:ext cx="92964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1318471" y="10558790"/>
              <a:ext cx="20569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Protection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1" y="-34331"/>
            <a:ext cx="9178700" cy="684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307" y="4724400"/>
            <a:ext cx="32004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21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-152400"/>
            <a:ext cx="7793037" cy="146208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Global forest functions 2010</a:t>
            </a:r>
            <a:br>
              <a:rPr lang="en-US" dirty="0" smtClean="0"/>
            </a:br>
            <a:r>
              <a:rPr lang="en-US" sz="3200" dirty="0" smtClean="0"/>
              <a:t>(% total area) </a:t>
            </a:r>
            <a:r>
              <a:rPr lang="en-US" sz="2200" dirty="0" smtClean="0"/>
              <a:t>(FAO FRA 2010)</a:t>
            </a:r>
            <a:endParaRPr lang="en-US" sz="2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54335228"/>
              </p:ext>
            </p:extLst>
          </p:nvPr>
        </p:nvGraphicFramePr>
        <p:xfrm>
          <a:off x="-76200" y="1524000"/>
          <a:ext cx="9101447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251351" y="1447800"/>
            <a:ext cx="3621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Area = 4.03 billion ha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250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-304800"/>
            <a:ext cx="7793037" cy="146208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Global forest functions 2010</a:t>
            </a:r>
            <a:br>
              <a:rPr lang="en-US" dirty="0" smtClean="0"/>
            </a:br>
            <a:r>
              <a:rPr lang="en-US" sz="3200" dirty="0" smtClean="0"/>
              <a:t>(% total area) </a:t>
            </a:r>
            <a:r>
              <a:rPr lang="en-US" sz="2200" dirty="0" smtClean="0"/>
              <a:t>(FAO FRA 2010)</a:t>
            </a:r>
            <a:endParaRPr 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4114800" y="1524000"/>
            <a:ext cx="5029200" cy="5105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37077631"/>
              </p:ext>
            </p:extLst>
          </p:nvPr>
        </p:nvGraphicFramePr>
        <p:xfrm>
          <a:off x="-76200" y="1524000"/>
          <a:ext cx="9101447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62589" y="1703120"/>
            <a:ext cx="241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2.18 billion ha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586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-457200"/>
            <a:ext cx="8585200" cy="2101850"/>
          </a:xfrm>
        </p:spPr>
        <p:txBody>
          <a:bodyPr/>
          <a:lstStyle/>
          <a:p>
            <a:pPr algn="ctr"/>
            <a:r>
              <a:rPr lang="en-US" dirty="0" smtClean="0"/>
              <a:t>Societal use categories for forest products –global scale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322263" y="2300288"/>
            <a:ext cx="8616950" cy="45577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smtClean="0"/>
              <a:t>Energy</a:t>
            </a:r>
          </a:p>
          <a:p>
            <a:pPr>
              <a:lnSpc>
                <a:spcPct val="90000"/>
              </a:lnSpc>
            </a:pPr>
            <a:r>
              <a:rPr lang="en-US" sz="3200" smtClean="0"/>
              <a:t>Shelter</a:t>
            </a:r>
          </a:p>
          <a:p>
            <a:pPr lvl="1">
              <a:lnSpc>
                <a:spcPct val="90000"/>
              </a:lnSpc>
            </a:pPr>
            <a:r>
              <a:rPr lang="en-US" sz="3000" i="1" smtClean="0"/>
              <a:t>‘Building with wood’</a:t>
            </a:r>
          </a:p>
          <a:p>
            <a:pPr lvl="1">
              <a:lnSpc>
                <a:spcPct val="90000"/>
              </a:lnSpc>
            </a:pPr>
            <a:r>
              <a:rPr lang="en-US" sz="3000" i="1" smtClean="0"/>
              <a:t>‘Living with wood’</a:t>
            </a:r>
          </a:p>
          <a:p>
            <a:pPr>
              <a:lnSpc>
                <a:spcPct val="90000"/>
              </a:lnSpc>
            </a:pPr>
            <a:r>
              <a:rPr lang="en-US" sz="3200" smtClean="0"/>
              <a:t>Communication</a:t>
            </a:r>
          </a:p>
          <a:p>
            <a:pPr>
              <a:lnSpc>
                <a:spcPct val="90000"/>
              </a:lnSpc>
            </a:pPr>
            <a:r>
              <a:rPr lang="en-US" sz="3200" smtClean="0"/>
              <a:t>Packaging</a:t>
            </a:r>
          </a:p>
          <a:p>
            <a:pPr>
              <a:lnSpc>
                <a:spcPct val="90000"/>
              </a:lnSpc>
            </a:pPr>
            <a:r>
              <a:rPr lang="en-US" sz="3200" smtClean="0"/>
              <a:t>Hygiene products</a:t>
            </a:r>
          </a:p>
          <a:p>
            <a:pPr>
              <a:lnSpc>
                <a:spcPct val="90000"/>
              </a:lnSpc>
            </a:pPr>
            <a:r>
              <a:rPr lang="en-US" sz="3200" smtClean="0"/>
              <a:t>Other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013" y="2443163"/>
            <a:ext cx="4344987" cy="3716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51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38338"/>
            <a:ext cx="9144000" cy="4919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Course is designed </a:t>
            </a:r>
            <a:r>
              <a:rPr lang="en-US" sz="2800" dirty="0" smtClean="0"/>
              <a:t>to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600" dirty="0" smtClean="0"/>
              <a:t>Provide foresters with a basic understanding of: </a:t>
            </a:r>
          </a:p>
          <a:p>
            <a:pPr lvl="2">
              <a:lnSpc>
                <a:spcPct val="90000"/>
              </a:lnSpc>
            </a:pPr>
            <a:r>
              <a:rPr lang="en-US" sz="2200" dirty="0" smtClean="0"/>
              <a:t>wood properties and the</a:t>
            </a:r>
          </a:p>
          <a:p>
            <a:pPr lvl="2">
              <a:lnSpc>
                <a:spcPct val="90000"/>
              </a:lnSpc>
            </a:pPr>
            <a:r>
              <a:rPr lang="en-US" sz="2200" dirty="0" smtClean="0"/>
              <a:t>manufacture of wood products</a:t>
            </a: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Instructors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600" dirty="0" smtClean="0"/>
              <a:t>Course coordinator: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Dr. Paul McFarlane</a:t>
            </a:r>
            <a:endParaRPr lang="en-CA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/>
            <a:r>
              <a:rPr lang="fr-FR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</a:t>
            </a:r>
            <a:r>
              <a:rPr lang="fr-FR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fr-FR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FSC 4038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paul.mcfarlane@ubc.ca</a:t>
            </a:r>
            <a:endParaRPr lang="en-US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dirty="0" smtClean="0">
                <a:ea typeface="+mn-ea"/>
              </a:rPr>
              <a:t>TA: </a:t>
            </a:r>
            <a:r>
              <a:rPr lang="en-CA" sz="2400" dirty="0" err="1" smtClean="0">
                <a:latin typeface="Arial" pitchFamily="34" charset="0"/>
                <a:cs typeface="Arial" pitchFamily="34" charset="0"/>
              </a:rPr>
              <a:t>Mr</a:t>
            </a:r>
            <a:r>
              <a:rPr lang="en-CA" sz="2400" dirty="0" smtClean="0">
                <a:latin typeface="Arial" pitchFamily="34" charset="0"/>
                <a:cs typeface="Arial" pitchFamily="34" charset="0"/>
              </a:rPr>
              <a:t> Jinguang Hu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FSC 4301)</a:t>
            </a:r>
            <a:endParaRPr lang="en-US" sz="2400" dirty="0">
              <a:latin typeface="Arial" pitchFamily="34" charset="0"/>
              <a:ea typeface="+mn-ea"/>
              <a:cs typeface="Arial" pitchFamily="34" charset="0"/>
            </a:endParaRPr>
          </a:p>
          <a:p>
            <a:pPr lvl="2"/>
            <a:r>
              <a:rPr lang="en-US" dirty="0" smtClean="0"/>
              <a:t>hujinguang113@gmail.com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93037" cy="1462087"/>
          </a:xfrm>
        </p:spPr>
        <p:txBody>
          <a:bodyPr/>
          <a:lstStyle/>
          <a:p>
            <a:r>
              <a:rPr lang="en-US" dirty="0"/>
              <a:t>Wood </a:t>
            </a:r>
            <a:r>
              <a:rPr lang="en-US" dirty="0" smtClean="0"/>
              <a:t>474 </a:t>
            </a:r>
            <a:r>
              <a:rPr lang="en-US" dirty="0"/>
              <a:t>– Important dates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0" y="1785938"/>
            <a:ext cx="8616950" cy="5072062"/>
          </a:xfrm>
        </p:spPr>
        <p:txBody>
          <a:bodyPr/>
          <a:lstStyle/>
          <a:p>
            <a:r>
              <a:rPr lang="en-US" sz="3200" dirty="0" smtClean="0"/>
              <a:t>Sept 9, 2013: first lecture</a:t>
            </a:r>
            <a:endParaRPr lang="en-US" sz="3200" dirty="0"/>
          </a:p>
          <a:p>
            <a:pPr lvl="1"/>
            <a:r>
              <a:rPr lang="en-US" dirty="0"/>
              <a:t>Lectures:  	</a:t>
            </a:r>
            <a:r>
              <a:rPr lang="en-US" dirty="0" smtClean="0"/>
              <a:t>Monday 11 am -12.50 pm</a:t>
            </a:r>
          </a:p>
          <a:p>
            <a:pPr lvl="1"/>
            <a:r>
              <a:rPr lang="en-CA" dirty="0" smtClean="0"/>
              <a:t>CAWP 2964</a:t>
            </a:r>
            <a:r>
              <a:rPr lang="en-US" sz="3000" dirty="0"/>
              <a:t>		</a:t>
            </a:r>
          </a:p>
          <a:p>
            <a:r>
              <a:rPr lang="en-US" sz="3600" dirty="0" smtClean="0"/>
              <a:t>I </a:t>
            </a:r>
            <a:r>
              <a:rPr lang="en-US" sz="3600" dirty="0"/>
              <a:t>will be available </a:t>
            </a:r>
            <a:r>
              <a:rPr lang="en-US" sz="3600" dirty="0" smtClean="0"/>
              <a:t>Wednesday 3-5pm</a:t>
            </a:r>
            <a:endParaRPr lang="en-US" sz="3600" dirty="0"/>
          </a:p>
          <a:p>
            <a:pPr lvl="1"/>
            <a:r>
              <a:rPr lang="en-US" dirty="0"/>
              <a:t>but come to see me when you need </a:t>
            </a:r>
            <a:r>
              <a:rPr lang="en-US" dirty="0" smtClean="0"/>
              <a:t>to</a:t>
            </a:r>
          </a:p>
          <a:p>
            <a:r>
              <a:rPr lang="en-US" dirty="0" smtClean="0"/>
              <a:t>October 21: </a:t>
            </a:r>
            <a:r>
              <a:rPr lang="en-US" sz="3200" dirty="0"/>
              <a:t>mid term exam: </a:t>
            </a:r>
            <a:r>
              <a:rPr lang="en-US" sz="3200" dirty="0" smtClean="0"/>
              <a:t>11 am</a:t>
            </a:r>
          </a:p>
          <a:p>
            <a:pPr lvl="1"/>
            <a:r>
              <a:rPr lang="en-US" dirty="0"/>
              <a:t>c</a:t>
            </a:r>
            <a:r>
              <a:rPr lang="en-US" sz="2800" dirty="0" smtClean="0"/>
              <a:t>ontent = up to &amp; including 7 Oct lecture</a:t>
            </a:r>
          </a:p>
          <a:p>
            <a:r>
              <a:rPr lang="en-US" dirty="0"/>
              <a:t>November </a:t>
            </a:r>
            <a:r>
              <a:rPr lang="en-US" dirty="0" smtClean="0"/>
              <a:t>18: industry visit</a:t>
            </a:r>
            <a:endParaRPr lang="en-US" sz="3200" dirty="0"/>
          </a:p>
          <a:p>
            <a:r>
              <a:rPr lang="en-US" sz="3200" dirty="0" smtClean="0"/>
              <a:t>November 25: </a:t>
            </a:r>
            <a:r>
              <a:rPr lang="en-US" sz="3200" dirty="0"/>
              <a:t>last class </a:t>
            </a:r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870950" cy="762000"/>
          </a:xfrm>
        </p:spPr>
        <p:txBody>
          <a:bodyPr/>
          <a:lstStyle/>
          <a:p>
            <a:r>
              <a:rPr lang="en-US" dirty="0"/>
              <a:t>Wood </a:t>
            </a:r>
            <a:r>
              <a:rPr lang="en-US" dirty="0" smtClean="0"/>
              <a:t>474 </a:t>
            </a:r>
            <a:r>
              <a:rPr lang="en-US" dirty="0"/>
              <a:t>– Course outline</a:t>
            </a:r>
          </a:p>
        </p:txBody>
      </p:sp>
      <p:sp>
        <p:nvSpPr>
          <p:cNvPr id="16691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680277"/>
              </p:ext>
            </p:extLst>
          </p:nvPr>
        </p:nvGraphicFramePr>
        <p:xfrm>
          <a:off x="0" y="939604"/>
          <a:ext cx="9144000" cy="59250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0"/>
                <a:gridCol w="1752600"/>
                <a:gridCol w="4306866"/>
                <a:gridCol w="1941534"/>
              </a:tblGrid>
              <a:tr h="5024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Week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Date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Topic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Tutor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</a:tr>
              <a:tr h="2647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1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02-Sep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No class (Labour Day)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 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</a:tr>
              <a:tr h="4349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2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09-Sep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Properties of wood (wood structure)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Ellis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</a:tr>
              <a:tr h="5231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3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16-Sep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Properties of wood (mc, density, shrinkage)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Avramidis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</a:tr>
              <a:tr h="4132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4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23-Sep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Properties of wood (mechanics, strength)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Lam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</a:tr>
              <a:tr h="3639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5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30-Sep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 Sawmilling and Drying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 err="1">
                          <a:effectLst/>
                        </a:rPr>
                        <a:t>Avramidis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</a:tr>
              <a:tr h="5231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6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07-Oct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 err="1">
                          <a:effectLst/>
                        </a:rPr>
                        <a:t>Biodeterioration</a:t>
                      </a:r>
                      <a:r>
                        <a:rPr lang="en-CA" sz="1800" u="none" strike="noStrike" dirty="0">
                          <a:effectLst/>
                        </a:rPr>
                        <a:t> and preservation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 smtClean="0">
                          <a:effectLst/>
                        </a:rPr>
                        <a:t>Morris/Stirling</a:t>
                      </a:r>
                    </a:p>
                    <a:p>
                      <a:pPr algn="ctr" rtl="0" fontAlgn="ctr"/>
                      <a:r>
                        <a:rPr lang="en-CA" sz="1800" u="none" strike="noStrike" dirty="0" err="1" smtClean="0">
                          <a:effectLst/>
                        </a:rPr>
                        <a:t>FPInnov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</a:tr>
              <a:tr h="3195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7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14-Oct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No class (Thanksgiving)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 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0" anchor="b"/>
                </a:tc>
              </a:tr>
              <a:tr h="3373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8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21-Oct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Midterm exam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McFarlane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</a:tr>
              <a:tr h="3728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9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28-Oct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Panels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Smith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</a:tr>
              <a:tr h="355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10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04-Nov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Engineered wood products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McFarlane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</a:tr>
              <a:tr h="4438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11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11-Nov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No class (Remembrance Day)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 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1" marR="6691" marT="6691" marB="0" anchor="b"/>
                </a:tc>
              </a:tr>
              <a:tr h="5231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12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18-Nov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Industry tour (sawmilling, drying, shake and shingles)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McFarlane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</a:tr>
              <a:tr h="4349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13</a:t>
                      </a:r>
                      <a:endParaRPr lang="en-CA" sz="1800" b="1" i="0" u="none" strike="noStrike" dirty="0">
                        <a:solidFill>
                          <a:srgbClr val="333399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>
                          <a:effectLst/>
                        </a:rPr>
                        <a:t>25-Nov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Pulp and paper/Value Chain operation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800" u="none" strike="noStrike" dirty="0">
                          <a:effectLst/>
                        </a:rPr>
                        <a:t>McFarlane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691" marR="6691" marT="6691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585200" cy="1431925"/>
          </a:xfrm>
        </p:spPr>
        <p:txBody>
          <a:bodyPr/>
          <a:lstStyle/>
          <a:p>
            <a:r>
              <a:rPr lang="en-US" sz="4000" dirty="0"/>
              <a:t>Wood </a:t>
            </a:r>
            <a:r>
              <a:rPr lang="en-US" sz="4000" dirty="0" smtClean="0"/>
              <a:t>474 </a:t>
            </a:r>
            <a:r>
              <a:rPr lang="en-US" sz="4000" dirty="0"/>
              <a:t>– </a:t>
            </a:r>
            <a:r>
              <a:rPr lang="en-US" sz="4000" dirty="0" smtClean="0"/>
              <a:t>Assignment </a:t>
            </a:r>
            <a:r>
              <a:rPr lang="en-US" sz="4000" dirty="0"/>
              <a:t>of marks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01050" cy="455771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Quizzes, problems &amp; participation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10%</a:t>
            </a:r>
            <a:endParaRPr lang="en-CA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CA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industrial plant visit	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15%</a:t>
            </a:r>
            <a:endParaRPr lang="en-CA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CA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Mid-term exam			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30%</a:t>
            </a:r>
            <a:endParaRPr lang="en-CA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CA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 Exam				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45%</a:t>
            </a:r>
            <a:endParaRPr lang="en-CA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2477</TotalTime>
  <Words>1037</Words>
  <Application>Microsoft Office PowerPoint</Application>
  <PresentationFormat>On-screen Show (4:3)</PresentationFormat>
  <Paragraphs>193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Blends</vt:lpstr>
      <vt:lpstr>Custom Design</vt:lpstr>
      <vt:lpstr>    http://courses.forestry.ubc.ca/wood474</vt:lpstr>
      <vt:lpstr>Forests satisfy multiple societal demands</vt:lpstr>
      <vt:lpstr>Global forest functions 2010 (% total area) (FAO FRA 2010)</vt:lpstr>
      <vt:lpstr>Global forest functions 2010 (% total area) (FAO FRA 2010)</vt:lpstr>
      <vt:lpstr>Societal use categories for forest products –global scale</vt:lpstr>
      <vt:lpstr>Course Objectives</vt:lpstr>
      <vt:lpstr>Wood 474 – Important dates</vt:lpstr>
      <vt:lpstr>Wood 474 – Course outline</vt:lpstr>
      <vt:lpstr>Wood 474 – Assignment of marks</vt:lpstr>
      <vt:lpstr>Upon completing the course</vt:lpstr>
      <vt:lpstr>Upon completing the course</vt:lpstr>
      <vt:lpstr>PowerPoint Presentation</vt:lpstr>
    </vt:vector>
  </TitlesOfParts>
  <Company>UBC Faculty of Forestry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Wood density and specific gravity</dc:title>
  <dc:creator>John Ruddick</dc:creator>
  <cp:lastModifiedBy>Jinguang Hu</cp:lastModifiedBy>
  <cp:revision>106</cp:revision>
  <cp:lastPrinted>2012-09-10T17:13:45Z</cp:lastPrinted>
  <dcterms:created xsi:type="dcterms:W3CDTF">2003-08-21T05:40:55Z</dcterms:created>
  <dcterms:modified xsi:type="dcterms:W3CDTF">2013-09-05T19:11:07Z</dcterms:modified>
</cp:coreProperties>
</file>